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9" r:id="rId3"/>
    <p:sldId id="261" r:id="rId4"/>
    <p:sldId id="311" r:id="rId5"/>
    <p:sldId id="315" r:id="rId6"/>
    <p:sldId id="312" r:id="rId7"/>
    <p:sldId id="314" r:id="rId8"/>
    <p:sldId id="313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C439A-B55F-419D-A934-133BC1E5342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0ED7B-1B3A-43E7-8746-660A00625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4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3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32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7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long standing ill-posed problem is fundamental to many applications such as robot navigation, object recognition and scene understanding, 3D modeling and animation, industrial control, and 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F4B18-F441-4B7D-A62C-7765F395B9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60A3-7F1C-4FC6-96A1-665E489B7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C58C8-51ED-4A17-9FD1-9F17DFDFF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2259F-F867-44AC-A272-EA6BAB15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5495-51E1-441A-8D55-005473CD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6B3A-A47A-4E77-AB32-6DD06818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2DB72-49C5-42F5-AD76-E2B6A11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79E9C-C8F8-45C6-8CD1-ED89A203A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334F5-568C-4DB8-90F8-9DB83D34F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A1006-9C22-48CF-AB71-F9E667C4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27FCD-4E96-48F0-9760-A48230BE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7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169E5-B377-4FC9-A361-6FE110C84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D460B-C32D-4892-9519-74345D936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32A15-8125-4EEA-A758-7E817514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56CF-AF5E-4B9F-AA6D-DEA5AF43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BCC1-9F85-41AC-94BE-1567431F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28600"/>
            <a:ext cx="10515600" cy="5334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Put Title Here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105156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321"/>
                </a:solidFill>
              </a:defRPr>
            </a:lvl1pPr>
            <a:lvl2pPr>
              <a:defRPr>
                <a:solidFill>
                  <a:srgbClr val="222321"/>
                </a:solidFill>
              </a:defRPr>
            </a:lvl2pPr>
            <a:lvl3pPr>
              <a:defRPr>
                <a:solidFill>
                  <a:srgbClr val="222321"/>
                </a:solidFill>
              </a:defRPr>
            </a:lvl3pPr>
            <a:lvl4pPr>
              <a:defRPr>
                <a:solidFill>
                  <a:srgbClr val="222321"/>
                </a:solidFill>
              </a:defRPr>
            </a:lvl4pPr>
            <a:lvl5pPr>
              <a:defRPr>
                <a:solidFill>
                  <a:srgbClr val="22232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838200" y="864720"/>
            <a:ext cx="10515600" cy="354480"/>
          </a:xfrm>
        </p:spPr>
        <p:txBody>
          <a:bodyPr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en-US" dirty="0"/>
              <a:t>Put Authors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38200" y="1245720"/>
            <a:ext cx="10515600" cy="354480"/>
          </a:xfrm>
        </p:spPr>
        <p:txBody>
          <a:bodyPr>
            <a:noAutofit/>
          </a:bodyPr>
          <a:lstStyle>
            <a:lvl1pPr marL="0" indent="0">
              <a:buNone/>
              <a:defRPr sz="2000" b="0" baseline="0"/>
            </a:lvl1pPr>
          </a:lstStyle>
          <a:p>
            <a:pPr lvl="0"/>
            <a:r>
              <a:rPr lang="en-US" dirty="0"/>
              <a:t>Put Sponsors Here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2390FD93-6FD5-4711-A6E7-740FD9E8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251918"/>
            <a:ext cx="4876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#.## &lt;--put abstract number here</a:t>
            </a:r>
          </a:p>
        </p:txBody>
      </p:sp>
    </p:spTree>
    <p:extLst>
      <p:ext uri="{BB962C8B-B14F-4D97-AF65-F5344CB8AC3E}">
        <p14:creationId xmlns:p14="http://schemas.microsoft.com/office/powerpoint/2010/main" val="110176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FAE8-4B3A-49E5-90D1-2EA8D3D0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46EC-209F-4995-A0A2-620EF06F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361E5-E9F9-48B4-AD67-27A8DE38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DB85-222F-4CDC-AF4A-4DEF74F7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15CA-137A-4882-B949-63A7FD99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4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15F-D7C6-449A-9562-53E97D1F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B6078-EB09-46DE-BD47-1AC10530D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B3E1-F35F-4D8A-9778-AB7EBD80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2FC1-48B7-4F88-9D27-E55B2904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DD1A0-7084-458B-B2C5-1D13F9A3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16E6-E8EB-49E4-81BB-884509A4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304C-11DF-4470-BE5F-BF678B7E4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9D7EE-5FC5-4B77-A2D3-C70BA3BC8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E96B-6F5F-4B1A-A952-92AF029D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D0A3C-92FE-47E9-AB65-9B733B4E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8B42F-DBEF-4BDD-96AB-FDC40FBB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7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6BFF-B150-4910-8B32-1FD0879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7200-CA2E-4841-BBFD-E29B7BA5F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F89C8-3CAB-4633-9A72-FDB66508F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E45B1-905F-4815-BDDA-ABAFAFA4D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C31C2-2FAB-4D39-9E5E-2BE77816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53A31E-5257-4412-9244-3E0AA060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37926-03EB-434F-AFD9-4518318E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1CED9-59D1-4794-ADF6-7D8A0FA9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04C1-E847-483E-984E-A7B8129D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F31CB-C336-4C8F-AEE8-D1867C1F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7CC90-72C2-4C4D-A841-15ADF274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8F642-AF0C-44CB-991E-E9119B2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018F0-5434-4445-8129-94131378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4F093-2C6F-4094-9DB7-E3E2C1D8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99549-EEAC-4B8E-ACA0-80134EF3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3366-31B0-4B05-9EA9-8D31C938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7656-504D-4FF9-9BBA-8411FB25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B55E6-0083-469A-A2FA-60CBDC965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CB5B8-3435-413F-981B-B2CF9502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57BC6-AB96-48C9-B416-569D455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2CBDD-A687-4AC1-B46D-BC03282E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7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3BE2-12A9-4562-ADC7-0C4D5E7ED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15B81-CAC8-4971-83CB-84C3C79E4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705B1-13D9-49D1-BC23-7D8B12BE4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75BB4-0BD7-41F3-9D1D-F6C7AEDB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C16E6-E26E-4494-98E4-CFFA6DF9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E98F4-E5DC-4BDE-909E-82303A5E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4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4A40B-550B-40F1-817A-0A107036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12804-3E91-4234-AC6D-CD1A77241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93CF9-126C-4118-889A-DFA034174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178D-F771-4CBF-97C1-44B36EE777E2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E5941-0398-43E9-9ECE-438743DCF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4E7F-B99F-441D-81AE-1C09D4052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3BEA-81DD-4D4F-8811-7167F7097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0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5987-D79D-48EF-A673-2E41774EC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040" y="639895"/>
            <a:ext cx="10187836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Georgia" panose="02040502050405020303" pitchFamily="18" charset="0"/>
              </a:rPr>
              <a:t>Physics-assisted Generative Adversarial Network for X-Ray Tomography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B8003-AF5F-4ACB-AFCF-BABBD6FCB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48" y="4146704"/>
            <a:ext cx="6329819" cy="631759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Zhen Guo</a:t>
            </a:r>
          </a:p>
        </p:txBody>
      </p:sp>
      <p:pic>
        <p:nvPicPr>
          <p:cNvPr id="4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584563D1-8018-4BBC-8F87-F829A943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Student Groups | MIT EECS">
            <a:extLst>
              <a:ext uri="{FF2B5EF4-FFF2-40B4-BE49-F238E27FC236}">
                <a16:creationId xmlns:a16="http://schemas.microsoft.com/office/drawing/2014/main" id="{8ADE2F9D-19F4-4ECA-971F-2FEC9F44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39" y="5692551"/>
            <a:ext cx="2115382" cy="7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Futures in MechE |">
            <a:extLst>
              <a:ext uri="{FF2B5EF4-FFF2-40B4-BE49-F238E27FC236}">
                <a16:creationId xmlns:a16="http://schemas.microsoft.com/office/drawing/2014/main" id="{CE787F25-948C-4D53-9691-CC53CBE74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54" y="5528441"/>
            <a:ext cx="4159993" cy="10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45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38852" y="5973140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9545C-98A5-4CEC-8A24-348A7C336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69" y="433533"/>
            <a:ext cx="4355823" cy="2777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84BC-0292-4D17-9FE5-138D4F809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36" y="354163"/>
            <a:ext cx="4355823" cy="298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A10F8-5047-4DF3-84AC-FAC1820B6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418" y="3429000"/>
            <a:ext cx="4457539" cy="29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267089" y="5927843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33E95-082A-4B2A-BA7A-66A7C7CE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11" y="323173"/>
            <a:ext cx="2664253" cy="2617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F2FE0-E2E5-4831-916C-DF9704EA2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836" y="323172"/>
            <a:ext cx="2664254" cy="2617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8727E-452A-463B-9670-B2590B873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862" y="323171"/>
            <a:ext cx="2664255" cy="2617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8EB5F-D2D2-4B90-95AE-2B615238C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466" y="3125508"/>
            <a:ext cx="2664253" cy="2617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10CC3-486F-4071-8828-630EFD99A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735" y="3125508"/>
            <a:ext cx="2664253" cy="26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51672-5007-44BA-83DD-632611CB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996A4-6B40-4EA1-82DC-B04169C9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5" y="1489712"/>
            <a:ext cx="5490933" cy="1052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98F2A-38A9-42C7-B57D-86BEE2F04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9" y="2652448"/>
            <a:ext cx="5877723" cy="2500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A1775-3BF0-4D3B-ABCD-668A25B99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1380226"/>
            <a:ext cx="5783288" cy="3902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3AB4D-057C-4062-856B-EB09F7407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565" y="153755"/>
            <a:ext cx="27336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744F3CC5-F314-42D8-9664-3726FBB8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06"/>
            <a:ext cx="1051560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for X-ray Tomography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548E1C9-A6DB-42C6-AE99-106DE6184F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678124"/>
            <a:ext cx="10515600" cy="654929"/>
          </a:xfrm>
        </p:spPr>
        <p:txBody>
          <a:bodyPr/>
          <a:lstStyle/>
          <a:p>
            <a:r>
              <a:rPr lang="en-US" dirty="0"/>
              <a:t>Zhen Guo, Jung Ki Song, George Barbastathis, Michael E. Glinsky, Courtenay T. Vaughan, Kurt W. Larson, Bradley K. Alpert, Zachary H. Levine</a:t>
            </a:r>
          </a:p>
          <a:p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E3C5915-0E17-4B2F-9AD8-6270F2F698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11883"/>
            <a:ext cx="10515600" cy="735480"/>
          </a:xfrm>
        </p:spPr>
        <p:txBody>
          <a:bodyPr/>
          <a:lstStyle/>
          <a:p>
            <a:r>
              <a:rPr lang="en-US" sz="1200" dirty="0"/>
              <a:t>Department of Electrical Engineering and Computer Science, Department of Mechanical Engineering, Massachusetts Institute of Technology, </a:t>
            </a:r>
          </a:p>
          <a:p>
            <a:r>
              <a:rPr lang="en-US" sz="1200" dirty="0"/>
              <a:t>Singapore-MIT Alliance for Research and Technology (SMART) Centre, Sandia National Laboratory Albuquerque, Applied and Computational Mathematics Division,</a:t>
            </a:r>
          </a:p>
          <a:p>
            <a:r>
              <a:rPr lang="en-US" sz="1200" dirty="0"/>
              <a:t> National Institute of Standards and Technology, Quantum Measurement Division, National Institute of Standards and Technology</a:t>
            </a: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56BBD-47C2-435E-87A2-75DEFF20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0" y="2627527"/>
            <a:ext cx="3581400" cy="2676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9A890-D2C9-4471-8072-C106838B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73" y="2586037"/>
            <a:ext cx="3432554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29000-3A3D-4760-A1D4-01CED2B3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667000"/>
            <a:ext cx="3238500" cy="2581275"/>
          </a:xfrm>
          <a:prstGeom prst="rect">
            <a:avLst/>
          </a:prstGeom>
        </p:spPr>
      </p:pic>
      <p:pic>
        <p:nvPicPr>
          <p:cNvPr id="10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1A9439E5-22BD-453D-897F-9ACD8E70A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D538675-5D56-4049-A97C-F1F8A400EF70}"/>
              </a:ext>
            </a:extLst>
          </p:cNvPr>
          <p:cNvGrpSpPr/>
          <p:nvPr/>
        </p:nvGrpSpPr>
        <p:grpSpPr>
          <a:xfrm>
            <a:off x="2425005" y="232628"/>
            <a:ext cx="6435790" cy="5261974"/>
            <a:chOff x="3931753" y="930178"/>
            <a:chExt cx="6435790" cy="52619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664D2-E245-4D9E-AB36-C7D19166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753" y="930178"/>
              <a:ext cx="6435790" cy="39055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9B1A55-4A09-44CB-9C39-1E02B705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1126" y="4389552"/>
              <a:ext cx="3640347" cy="180260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D3C3FE-C485-4122-BE6E-A7AFBB5CC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525" y="3957176"/>
              <a:ext cx="1224950" cy="385313"/>
            </a:xfrm>
            <a:prstGeom prst="line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444620-85ED-4026-B20C-1E6A4A7AE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1283" y="3957176"/>
              <a:ext cx="1236453" cy="432376"/>
            </a:xfrm>
            <a:prstGeom prst="line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A97D95-6D4A-4626-9CF7-B6C61F1109AA}"/>
                  </a:ext>
                </a:extLst>
              </p:cNvPr>
              <p:cNvSpPr txBox="1"/>
              <p:nvPr/>
            </p:nvSpPr>
            <p:spPr>
              <a:xfrm>
                <a:off x="9013608" y="2307194"/>
                <a:ext cx="810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A97D95-6D4A-4626-9CF7-B6C61F11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608" y="2307194"/>
                <a:ext cx="810158" cy="276999"/>
              </a:xfrm>
              <a:prstGeom prst="rect">
                <a:avLst/>
              </a:prstGeom>
              <a:blipFill>
                <a:blip r:embed="rId6"/>
                <a:stretch>
                  <a:fillRect l="-18045" t="-28261" r="-67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6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45CD-E480-41AC-A2F3-9862209E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7" y="1090777"/>
            <a:ext cx="5352752" cy="315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F07-6CCB-4489-9455-CE42DDD1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052" y="1091728"/>
            <a:ext cx="5346655" cy="31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4AD4B-6D14-409B-B578-AFD5E401D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076" y="4841138"/>
            <a:ext cx="5938569" cy="503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19D78-B904-45B0-80D8-566FA30E5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4" y="4498450"/>
            <a:ext cx="3709112" cy="8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2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BF2AF5-8528-4BBA-A08C-247E85988D5E}"/>
              </a:ext>
            </a:extLst>
          </p:cNvPr>
          <p:cNvGrpSpPr/>
          <p:nvPr/>
        </p:nvGrpSpPr>
        <p:grpSpPr>
          <a:xfrm>
            <a:off x="2715014" y="921599"/>
            <a:ext cx="6850422" cy="4191536"/>
            <a:chOff x="1530319" y="1272406"/>
            <a:chExt cx="6850422" cy="41915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32880B-E3DD-4E09-9F60-009253072355}"/>
                </a:ext>
              </a:extLst>
            </p:cNvPr>
            <p:cNvGrpSpPr/>
            <p:nvPr/>
          </p:nvGrpSpPr>
          <p:grpSpPr>
            <a:xfrm>
              <a:off x="1530319" y="1272406"/>
              <a:ext cx="6850422" cy="2781552"/>
              <a:chOff x="1606152" y="2540001"/>
              <a:chExt cx="6850422" cy="278155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7FE125B-808B-40A8-9480-C9990370260A}"/>
                  </a:ext>
                </a:extLst>
              </p:cNvPr>
              <p:cNvGrpSpPr/>
              <p:nvPr/>
            </p:nvGrpSpPr>
            <p:grpSpPr>
              <a:xfrm>
                <a:off x="1606152" y="2643146"/>
                <a:ext cx="6850422" cy="2678407"/>
                <a:chOff x="2400009" y="2749964"/>
                <a:chExt cx="6850422" cy="267840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AAD0A7F-7A0E-4734-ADA5-BB26198EAB2E}"/>
                    </a:ext>
                  </a:extLst>
                </p:cNvPr>
                <p:cNvGrpSpPr/>
                <p:nvPr/>
              </p:nvGrpSpPr>
              <p:grpSpPr>
                <a:xfrm>
                  <a:off x="2536620" y="2893173"/>
                  <a:ext cx="6295110" cy="2535198"/>
                  <a:chOff x="3882370" y="2528052"/>
                  <a:chExt cx="2295947" cy="872932"/>
                </a:xfrm>
              </p:grpSpPr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AFCE0CD6-BB0E-4233-80D2-636D4036DCEF}"/>
                      </a:ext>
                    </a:extLst>
                  </p:cNvPr>
                  <p:cNvSpPr/>
                  <p:nvPr/>
                </p:nvSpPr>
                <p:spPr>
                  <a:xfrm>
                    <a:off x="4704732" y="2811813"/>
                    <a:ext cx="78975" cy="144251"/>
                  </a:xfrm>
                  <a:prstGeom prst="rect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67F13E17-D64F-4B9F-9926-3FFDB85C74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850252" y="2528052"/>
                    <a:ext cx="89724" cy="71948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E9170FAE-1B89-418C-8407-E967AC9EBA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8204" y="2661888"/>
                    <a:ext cx="89724" cy="449682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CF4E5FF8-42FA-4089-8EF5-9623F88B10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11998" y="2761456"/>
                    <a:ext cx="89724" cy="25003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5FE8447-A7FB-46F6-A7D2-88C2E4E1FD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51295" y="2812741"/>
                    <a:ext cx="78974" cy="144179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5E546106-7714-4958-B159-8109C2078F22}"/>
                      </a:ext>
                    </a:extLst>
                  </p:cNvPr>
                  <p:cNvSpPr/>
                  <p:nvPr/>
                </p:nvSpPr>
                <p:spPr>
                  <a:xfrm>
                    <a:off x="3916734" y="2528052"/>
                    <a:ext cx="89724" cy="719485"/>
                  </a:xfrm>
                  <a:prstGeom prst="rect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AF32E9F-B544-4206-BB0F-C6CFD33B3AD0}"/>
                      </a:ext>
                    </a:extLst>
                  </p:cNvPr>
                  <p:cNvSpPr/>
                  <p:nvPr/>
                </p:nvSpPr>
                <p:spPr>
                  <a:xfrm>
                    <a:off x="4186195" y="2656314"/>
                    <a:ext cx="89724" cy="449682"/>
                  </a:xfrm>
                  <a:prstGeom prst="rect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FA86D766-44F8-42F2-9583-1791E271464A}"/>
                      </a:ext>
                    </a:extLst>
                  </p:cNvPr>
                  <p:cNvSpPr/>
                  <p:nvPr/>
                </p:nvSpPr>
                <p:spPr>
                  <a:xfrm>
                    <a:off x="4458236" y="2751905"/>
                    <a:ext cx="89724" cy="250035"/>
                  </a:xfrm>
                  <a:prstGeom prst="rect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6063A981-9A8C-4C72-A43D-90E5EA8C5B3B}"/>
                      </a:ext>
                    </a:extLst>
                  </p:cNvPr>
                  <p:cNvSpPr txBox="1"/>
                  <p:nvPr/>
                </p:nvSpPr>
                <p:spPr>
                  <a:xfrm>
                    <a:off x="3882370" y="3242021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Down </a:t>
                    </a:r>
                  </a:p>
                  <a:p>
                    <a:r>
                      <a:rPr lang="en-US" altLang="zh-CN" sz="800" i="1" dirty="0"/>
                      <a:t>ResBlock1</a:t>
                    </a:r>
                  </a:p>
                  <a:p>
                    <a:r>
                      <a:rPr lang="en-US" sz="800" i="1" dirty="0"/>
                      <a:t>1 --&gt; 64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AD17341-ACD5-46E4-9B41-DF7F1E57DC4E}"/>
                      </a:ext>
                    </a:extLst>
                  </p:cNvPr>
                  <p:cNvSpPr txBox="1"/>
                  <p:nvPr/>
                </p:nvSpPr>
                <p:spPr>
                  <a:xfrm>
                    <a:off x="4151610" y="3101508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Down </a:t>
                    </a:r>
                  </a:p>
                  <a:p>
                    <a:r>
                      <a:rPr lang="en-US" altLang="zh-CN" sz="800" i="1" dirty="0"/>
                      <a:t>ResBlock2</a:t>
                    </a:r>
                  </a:p>
                  <a:p>
                    <a:r>
                      <a:rPr lang="en-US" sz="800" i="1" dirty="0"/>
                      <a:t>64 --&gt; 128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FE39E360-E5B4-486C-B959-8DBABD658FA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862" y="3004280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Down </a:t>
                    </a:r>
                  </a:p>
                  <a:p>
                    <a:r>
                      <a:rPr lang="en-US" altLang="zh-CN" sz="800" i="1" dirty="0"/>
                      <a:t>ResBlock3</a:t>
                    </a:r>
                  </a:p>
                  <a:p>
                    <a:r>
                      <a:rPr lang="en-US" sz="800" i="1" dirty="0"/>
                      <a:t>128 --&gt; 256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BF35177-094B-427F-AE72-181E5942DA8B}"/>
                      </a:ext>
                    </a:extLst>
                  </p:cNvPr>
                  <p:cNvSpPr txBox="1"/>
                  <p:nvPr/>
                </p:nvSpPr>
                <p:spPr>
                  <a:xfrm>
                    <a:off x="4671534" y="2949083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Down </a:t>
                    </a:r>
                  </a:p>
                  <a:p>
                    <a:r>
                      <a:rPr lang="en-US" altLang="zh-CN" sz="800" i="1" dirty="0"/>
                      <a:t>ResBlock3</a:t>
                    </a:r>
                  </a:p>
                  <a:p>
                    <a:r>
                      <a:rPr lang="en-US" sz="800" i="1" dirty="0"/>
                      <a:t>256 --&gt; 512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A86A76F-96AA-402C-9F83-3FB3F01E5E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19335" y="2949083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Up </a:t>
                    </a:r>
                  </a:p>
                  <a:p>
                    <a:r>
                      <a:rPr lang="en-US" altLang="zh-CN" sz="800" i="1" dirty="0"/>
                      <a:t>ResBlock1</a:t>
                    </a:r>
                  </a:p>
                  <a:p>
                    <a:r>
                      <a:rPr lang="en-US" sz="800" i="1" dirty="0"/>
                      <a:t>512 --&gt; 512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B83DCB8-0171-47BD-9921-D36ED3DBD077}"/>
                      </a:ext>
                    </a:extLst>
                  </p:cNvPr>
                  <p:cNvSpPr txBox="1"/>
                  <p:nvPr/>
                </p:nvSpPr>
                <p:spPr>
                  <a:xfrm>
                    <a:off x="5280480" y="3003413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Up </a:t>
                    </a:r>
                  </a:p>
                  <a:p>
                    <a:r>
                      <a:rPr lang="en-US" altLang="zh-CN" sz="800" i="1" dirty="0"/>
                      <a:t>ResBlock2</a:t>
                    </a:r>
                  </a:p>
                  <a:p>
                    <a:r>
                      <a:rPr lang="en-US" sz="800" i="1" dirty="0"/>
                      <a:t>512 --&gt; 256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9BA5DF7-18D7-4EC2-99D9-D39F68E1B2EA}"/>
                      </a:ext>
                    </a:extLst>
                  </p:cNvPr>
                  <p:cNvSpPr txBox="1"/>
                  <p:nvPr/>
                </p:nvSpPr>
                <p:spPr>
                  <a:xfrm>
                    <a:off x="5553672" y="3102652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Up </a:t>
                    </a:r>
                  </a:p>
                  <a:p>
                    <a:r>
                      <a:rPr lang="en-US" altLang="zh-CN" sz="800" i="1" dirty="0"/>
                      <a:t>ResBlock3</a:t>
                    </a:r>
                  </a:p>
                  <a:p>
                    <a:r>
                      <a:rPr lang="en-US" sz="800" i="1" dirty="0"/>
                      <a:t>256 --&gt; 128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9C4051CF-8589-4BE5-8453-CA6B087F78E6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624" y="3241325"/>
                    <a:ext cx="357693" cy="15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i="1" dirty="0"/>
                      <a:t>Up </a:t>
                    </a:r>
                  </a:p>
                  <a:p>
                    <a:r>
                      <a:rPr lang="en-US" altLang="zh-CN" sz="800" i="1" dirty="0"/>
                      <a:t>ResBlock4</a:t>
                    </a:r>
                  </a:p>
                  <a:p>
                    <a:r>
                      <a:rPr lang="en-US" sz="800" i="1" dirty="0"/>
                      <a:t>128 --&gt; 64</a:t>
                    </a:r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9561372-B771-414D-8F8D-30BED1EB925E}"/>
                    </a:ext>
                  </a:extLst>
                </p:cNvPr>
                <p:cNvSpPr/>
                <p:nvPr/>
              </p:nvSpPr>
              <p:spPr>
                <a:xfrm rot="10800000">
                  <a:off x="8509599" y="2893173"/>
                  <a:ext cx="125354" cy="208955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5F49908-AEB4-45E4-8ACC-E0FC70E57DEF}"/>
                    </a:ext>
                  </a:extLst>
                </p:cNvPr>
                <p:cNvSpPr txBox="1"/>
                <p:nvPr/>
              </p:nvSpPr>
              <p:spPr>
                <a:xfrm>
                  <a:off x="8413028" y="4966704"/>
                  <a:ext cx="837403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i="1" dirty="0"/>
                    <a:t>Final</a:t>
                  </a:r>
                </a:p>
                <a:p>
                  <a:r>
                    <a:rPr lang="en-US" altLang="zh-CN" sz="800" i="1" dirty="0"/>
                    <a:t>Conv</a:t>
                  </a:r>
                </a:p>
                <a:p>
                  <a:r>
                    <a:rPr lang="en-US" sz="800" i="1" dirty="0"/>
                    <a:t>64 --&gt; 1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252D4CB-B7CD-43F0-8368-C92DB1A647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6899" y="3236543"/>
                  <a:ext cx="0" cy="469066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760451A-E317-42F0-979D-F250F584D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49887" y="3218586"/>
                  <a:ext cx="1" cy="497053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7DEEBE1-5343-4C16-8DF0-5C5E264F9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82941" y="3201454"/>
                  <a:ext cx="966947" cy="1885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AB3747E-E22D-4E93-8F74-09AC28FD6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6444" y="3062926"/>
                  <a:ext cx="0" cy="473004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16FD5B8-1E82-4CDA-A3EB-5EB4126A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9429" y="3023212"/>
                  <a:ext cx="0" cy="528329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D9F8ED2-862B-4456-B68F-5EBF20623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9708" y="3015538"/>
                  <a:ext cx="2329721" cy="4583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A32F850-DEFF-4D6A-AA6F-F10308A9A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5857" y="2771366"/>
                  <a:ext cx="0" cy="473004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16F0B69-CFD1-4CC0-8E30-BF5D99AB1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3752" y="2775585"/>
                  <a:ext cx="0" cy="495253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96DE29-FE88-4DE4-86FA-11A4BB390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2665" y="2749964"/>
                  <a:ext cx="3841087" cy="0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C90B74C-90CB-4B8E-A072-96C12AE42A8A}"/>
                    </a:ext>
                  </a:extLst>
                </p:cNvPr>
                <p:cNvSpPr txBox="1"/>
                <p:nvPr/>
              </p:nvSpPr>
              <p:spPr>
                <a:xfrm>
                  <a:off x="4443688" y="2751721"/>
                  <a:ext cx="19390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concatenated skip-connections</a:t>
                  </a:r>
                  <a:endParaRPr lang="en-US" sz="1050" i="1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D55E079-C380-4EFE-BE4C-674D3EAB9B2C}"/>
                    </a:ext>
                  </a:extLst>
                </p:cNvPr>
                <p:cNvSpPr txBox="1"/>
                <p:nvPr/>
              </p:nvSpPr>
              <p:spPr>
                <a:xfrm rot="16200000">
                  <a:off x="2092603" y="3814522"/>
                  <a:ext cx="84564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16 x 16 x 8 x 1</a:t>
                  </a:r>
                </a:p>
              </p:txBody>
            </p:sp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id="{A3241F08-1E7E-4C04-8DC5-8F21A17E40CD}"/>
                    </a:ext>
                  </a:extLst>
                </p:cNvPr>
                <p:cNvSpPr/>
                <p:nvPr/>
              </p:nvSpPr>
              <p:spPr>
                <a:xfrm>
                  <a:off x="2930748" y="3910666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51F93F3-32D8-4917-B648-45FC02957023}"/>
                    </a:ext>
                  </a:extLst>
                </p:cNvPr>
                <p:cNvSpPr txBox="1"/>
                <p:nvPr/>
              </p:nvSpPr>
              <p:spPr>
                <a:xfrm rot="16200000">
                  <a:off x="2888031" y="3814121"/>
                  <a:ext cx="77248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8 x 8 x 8 x 64</a:t>
                  </a:r>
                </a:p>
              </p:txBody>
            </p:sp>
            <p:sp>
              <p:nvSpPr>
                <p:cNvPr id="63" name="Arrow: Right 62">
                  <a:extLst>
                    <a:ext uri="{FF2B5EF4-FFF2-40B4-BE49-F238E27FC236}">
                      <a16:creationId xmlns:a16="http://schemas.microsoft.com/office/drawing/2014/main" id="{B3A6FF7B-A7CE-44E2-BC19-295AE4A37222}"/>
                    </a:ext>
                  </a:extLst>
                </p:cNvPr>
                <p:cNvSpPr/>
                <p:nvPr/>
              </p:nvSpPr>
              <p:spPr>
                <a:xfrm>
                  <a:off x="3673664" y="3905470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05C1907-83D6-481C-BC13-229597BD46C9}"/>
                    </a:ext>
                  </a:extLst>
                </p:cNvPr>
                <p:cNvSpPr txBox="1"/>
                <p:nvPr/>
              </p:nvSpPr>
              <p:spPr>
                <a:xfrm rot="16200000">
                  <a:off x="3560514" y="3766033"/>
                  <a:ext cx="91324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4 x 4 x 8 x 128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42ADA5A-23B0-49A1-BABA-10FD6E58FD2E}"/>
                    </a:ext>
                  </a:extLst>
                </p:cNvPr>
                <p:cNvSpPr txBox="1"/>
                <p:nvPr/>
              </p:nvSpPr>
              <p:spPr>
                <a:xfrm rot="16200000">
                  <a:off x="4309331" y="3777746"/>
                  <a:ext cx="82650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2 x 2 x 8 x 256</a:t>
                  </a:r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id="{4572BF69-9B1B-4B40-8766-2545FD7DC3C8}"/>
                    </a:ext>
                  </a:extLst>
                </p:cNvPr>
                <p:cNvSpPr/>
                <p:nvPr/>
              </p:nvSpPr>
              <p:spPr>
                <a:xfrm>
                  <a:off x="4419691" y="3903889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4FA0B65E-EDE2-437D-B527-F307FA90B946}"/>
                    </a:ext>
                  </a:extLst>
                </p:cNvPr>
                <p:cNvSpPr/>
                <p:nvPr/>
              </p:nvSpPr>
              <p:spPr>
                <a:xfrm>
                  <a:off x="5136460" y="3879621"/>
                  <a:ext cx="489224" cy="9677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AE102A8-C747-458D-8F62-9DFC66F4FBBA}"/>
                    </a:ext>
                  </a:extLst>
                </p:cNvPr>
                <p:cNvSpPr txBox="1"/>
                <p:nvPr/>
              </p:nvSpPr>
              <p:spPr>
                <a:xfrm>
                  <a:off x="5025584" y="3698507"/>
                  <a:ext cx="91324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 x 1 x 8 x 512</a:t>
                  </a:r>
                </a:p>
              </p:txBody>
            </p:sp>
            <p:sp>
              <p:nvSpPr>
                <p:cNvPr id="69" name="Arrow: Right 68">
                  <a:extLst>
                    <a:ext uri="{FF2B5EF4-FFF2-40B4-BE49-F238E27FC236}">
                      <a16:creationId xmlns:a16="http://schemas.microsoft.com/office/drawing/2014/main" id="{5787F562-448F-4C38-A426-CD10E52C9287}"/>
                    </a:ext>
                  </a:extLst>
                </p:cNvPr>
                <p:cNvSpPr/>
                <p:nvPr/>
              </p:nvSpPr>
              <p:spPr>
                <a:xfrm>
                  <a:off x="6014722" y="3910664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5AF192-3E6C-4FF8-A49D-4F602821BDB6}"/>
                    </a:ext>
                  </a:extLst>
                </p:cNvPr>
                <p:cNvSpPr txBox="1"/>
                <p:nvPr/>
              </p:nvSpPr>
              <p:spPr>
                <a:xfrm rot="16200000">
                  <a:off x="5956755" y="3787487"/>
                  <a:ext cx="82650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2 x 2 x 8 x 256</a:t>
                  </a:r>
                </a:p>
              </p:txBody>
            </p:sp>
            <p:sp>
              <p:nvSpPr>
                <p:cNvPr id="71" name="Arrow: Right 70">
                  <a:extLst>
                    <a:ext uri="{FF2B5EF4-FFF2-40B4-BE49-F238E27FC236}">
                      <a16:creationId xmlns:a16="http://schemas.microsoft.com/office/drawing/2014/main" id="{99A6A4F7-F0AB-48C6-A134-3828BEE6818F}"/>
                    </a:ext>
                  </a:extLst>
                </p:cNvPr>
                <p:cNvSpPr/>
                <p:nvPr/>
              </p:nvSpPr>
              <p:spPr>
                <a:xfrm>
                  <a:off x="6751019" y="3913951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C12CB08-3339-4553-B4E5-432C80403688}"/>
                    </a:ext>
                  </a:extLst>
                </p:cNvPr>
                <p:cNvSpPr txBox="1"/>
                <p:nvPr/>
              </p:nvSpPr>
              <p:spPr>
                <a:xfrm rot="16200000">
                  <a:off x="6654221" y="3788473"/>
                  <a:ext cx="91324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4 x 4 x 8 x 128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17762FD-E8DC-4383-8821-566D2DD990AE}"/>
                    </a:ext>
                  </a:extLst>
                </p:cNvPr>
                <p:cNvSpPr txBox="1"/>
                <p:nvPr/>
              </p:nvSpPr>
              <p:spPr>
                <a:xfrm rot="16200000">
                  <a:off x="7464750" y="3833970"/>
                  <a:ext cx="77248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8 x 8 x 8 x 64</a:t>
                  </a:r>
                </a:p>
              </p:txBody>
            </p:sp>
            <p:sp>
              <p:nvSpPr>
                <p:cNvPr id="74" name="Arrow: Right 73">
                  <a:extLst>
                    <a:ext uri="{FF2B5EF4-FFF2-40B4-BE49-F238E27FC236}">
                      <a16:creationId xmlns:a16="http://schemas.microsoft.com/office/drawing/2014/main" id="{3F2280AA-474D-45F1-A1BE-348ACA637FA3}"/>
                    </a:ext>
                  </a:extLst>
                </p:cNvPr>
                <p:cNvSpPr/>
                <p:nvPr/>
              </p:nvSpPr>
              <p:spPr>
                <a:xfrm>
                  <a:off x="7510632" y="3910464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0A39EF-B399-4847-9540-D62F8811C9A0}"/>
                    </a:ext>
                  </a:extLst>
                </p:cNvPr>
                <p:cNvSpPr txBox="1"/>
                <p:nvPr/>
              </p:nvSpPr>
              <p:spPr>
                <a:xfrm rot="16200000">
                  <a:off x="8283260" y="3835772"/>
                  <a:ext cx="84564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16 x 16 x 8 x 1</a:t>
                  </a:r>
                </a:p>
              </p:txBody>
            </p:sp>
            <p:sp>
              <p:nvSpPr>
                <p:cNvPr id="76" name="Arrow: Right 75">
                  <a:extLst>
                    <a:ext uri="{FF2B5EF4-FFF2-40B4-BE49-F238E27FC236}">
                      <a16:creationId xmlns:a16="http://schemas.microsoft.com/office/drawing/2014/main" id="{520B3ED3-89EC-443A-A1CC-C8E6785416E0}"/>
                    </a:ext>
                  </a:extLst>
                </p:cNvPr>
                <p:cNvSpPr/>
                <p:nvPr/>
              </p:nvSpPr>
              <p:spPr>
                <a:xfrm>
                  <a:off x="8223216" y="3913951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4B601BA-7ECE-42D7-B854-93E6F8DE227C}"/>
                  </a:ext>
                </a:extLst>
              </p:cNvPr>
              <p:cNvSpPr/>
              <p:nvPr/>
            </p:nvSpPr>
            <p:spPr>
              <a:xfrm>
                <a:off x="1621911" y="2540001"/>
                <a:ext cx="6476445" cy="27795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A511A88-EA24-4921-BA88-32A8644EB555}"/>
                </a:ext>
              </a:extLst>
            </p:cNvPr>
            <p:cNvGrpSpPr/>
            <p:nvPr/>
          </p:nvGrpSpPr>
          <p:grpSpPr>
            <a:xfrm>
              <a:off x="1544943" y="4156177"/>
              <a:ext cx="6476445" cy="1307765"/>
              <a:chOff x="1546078" y="4184319"/>
              <a:chExt cx="6476445" cy="130776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E9D4CD-3D42-4C7E-AB99-D95B5AFA9302}"/>
                  </a:ext>
                </a:extLst>
              </p:cNvPr>
              <p:cNvSpPr/>
              <p:nvPr/>
            </p:nvSpPr>
            <p:spPr>
              <a:xfrm>
                <a:off x="1546078" y="4184319"/>
                <a:ext cx="6476445" cy="130776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530947C-3938-43A1-9A15-D969899969F0}"/>
                  </a:ext>
                </a:extLst>
              </p:cNvPr>
              <p:cNvGrpSpPr/>
              <p:nvPr/>
            </p:nvGrpSpPr>
            <p:grpSpPr>
              <a:xfrm>
                <a:off x="2117063" y="4308167"/>
                <a:ext cx="5584856" cy="1031073"/>
                <a:chOff x="1852340" y="4308167"/>
                <a:chExt cx="5584856" cy="1031073"/>
              </a:xfrm>
            </p:grpSpPr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CBB0CF0B-9B98-495B-B1E4-98E540F501EA}"/>
                    </a:ext>
                  </a:extLst>
                </p:cNvPr>
                <p:cNvSpPr/>
                <p:nvPr/>
              </p:nvSpPr>
              <p:spPr>
                <a:xfrm>
                  <a:off x="1852340" y="4781090"/>
                  <a:ext cx="417436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lowchart: Alternate Process 17">
                  <a:extLst>
                    <a:ext uri="{FF2B5EF4-FFF2-40B4-BE49-F238E27FC236}">
                      <a16:creationId xmlns:a16="http://schemas.microsoft.com/office/drawing/2014/main" id="{BF369B38-876F-438F-BAB7-97BCACFD69D0}"/>
                    </a:ext>
                  </a:extLst>
                </p:cNvPr>
                <p:cNvSpPr/>
                <p:nvPr/>
              </p:nvSpPr>
              <p:spPr>
                <a:xfrm>
                  <a:off x="2131405" y="4308167"/>
                  <a:ext cx="5000209" cy="1031073"/>
                </a:xfrm>
                <a:prstGeom prst="flowChartAlternateProcess">
                  <a:avLst/>
                </a:prstGeom>
                <a:noFill/>
                <a:ln w="19050" cmpd="dbl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59E81E-0716-45CA-B1A5-F57829DA21EF}"/>
                    </a:ext>
                  </a:extLst>
                </p:cNvPr>
                <p:cNvSpPr/>
                <p:nvPr/>
              </p:nvSpPr>
              <p:spPr>
                <a:xfrm rot="16200000">
                  <a:off x="2093377" y="4720907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i="1" dirty="0"/>
                    <a:t>ReLU</a:t>
                  </a:r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FD3BC934-D254-4003-8B6B-A7E692A55E11}"/>
                    </a:ext>
                  </a:extLst>
                </p:cNvPr>
                <p:cNvSpPr/>
                <p:nvPr/>
              </p:nvSpPr>
              <p:spPr>
                <a:xfrm>
                  <a:off x="2503056" y="4783917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D8D88B-E5DF-48CA-85C7-42AF23C71C56}"/>
                    </a:ext>
                  </a:extLst>
                </p:cNvPr>
                <p:cNvSpPr/>
                <p:nvPr/>
              </p:nvSpPr>
              <p:spPr>
                <a:xfrm rot="16200000">
                  <a:off x="2569046" y="4720906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BatchNorn</a:t>
                  </a: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819D2462-9B3D-4A78-80E6-CD529993D8F0}"/>
                    </a:ext>
                  </a:extLst>
                </p:cNvPr>
                <p:cNvSpPr/>
                <p:nvPr/>
              </p:nvSpPr>
              <p:spPr>
                <a:xfrm>
                  <a:off x="2976080" y="4787448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7D817AC-8AC0-4FA1-8E2A-765956649264}"/>
                    </a:ext>
                  </a:extLst>
                </p:cNvPr>
                <p:cNvSpPr/>
                <p:nvPr/>
              </p:nvSpPr>
              <p:spPr>
                <a:xfrm rot="16200000">
                  <a:off x="5824659" y="4736408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Up / Down sample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F326F4A-1F7E-401E-BE90-451D02B4F810}"/>
                    </a:ext>
                  </a:extLst>
                </p:cNvPr>
                <p:cNvSpPr/>
                <p:nvPr/>
              </p:nvSpPr>
              <p:spPr>
                <a:xfrm rot="16200000">
                  <a:off x="3042072" y="4725014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Conv 3x3x3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A11D5-371C-4B73-9C6D-1C816992990C}"/>
                    </a:ext>
                  </a:extLst>
                </p:cNvPr>
                <p:cNvSpPr/>
                <p:nvPr/>
              </p:nvSpPr>
              <p:spPr>
                <a:xfrm rot="16200000">
                  <a:off x="3515098" y="4729474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i="1" dirty="0"/>
                    <a:t>ReLU</a:t>
                  </a:r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5C5EE06E-F369-4721-951D-BB527C5D57C3}"/>
                    </a:ext>
                  </a:extLst>
                </p:cNvPr>
                <p:cNvSpPr/>
                <p:nvPr/>
              </p:nvSpPr>
              <p:spPr>
                <a:xfrm>
                  <a:off x="3924777" y="4792484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F1CB8EA-221F-4607-8F7B-0795E5E41C48}"/>
                    </a:ext>
                  </a:extLst>
                </p:cNvPr>
                <p:cNvSpPr/>
                <p:nvPr/>
              </p:nvSpPr>
              <p:spPr>
                <a:xfrm rot="16200000">
                  <a:off x="3990767" y="4729473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BatchNorn</a:t>
                  </a:r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E56D1FB4-6FA2-4C7A-8D05-3BC1CD7D4D84}"/>
                    </a:ext>
                  </a:extLst>
                </p:cNvPr>
                <p:cNvSpPr/>
                <p:nvPr/>
              </p:nvSpPr>
              <p:spPr>
                <a:xfrm>
                  <a:off x="3447785" y="4787448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4ABA4EA-32A6-435D-A84C-1D650DF194B3}"/>
                    </a:ext>
                  </a:extLst>
                </p:cNvPr>
                <p:cNvSpPr/>
                <p:nvPr/>
              </p:nvSpPr>
              <p:spPr>
                <a:xfrm rot="16200000">
                  <a:off x="4461150" y="4736408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Conv 3x3</a:t>
                  </a:r>
                  <a:r>
                    <a:rPr lang="en-US" altLang="zh-CN" sz="700" i="1" dirty="0"/>
                    <a:t>x3</a:t>
                  </a:r>
                  <a:endParaRPr lang="en-US" sz="700" i="1" dirty="0"/>
                </a:p>
              </p:txBody>
            </p:sp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014B35C3-2750-4478-B4C5-89CDFA410544}"/>
                    </a:ext>
                  </a:extLst>
                </p:cNvPr>
                <p:cNvSpPr/>
                <p:nvPr/>
              </p:nvSpPr>
              <p:spPr>
                <a:xfrm>
                  <a:off x="4398464" y="4787370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D4EEE50-5641-4FBB-86A7-5AFAD931186C}"/>
                    </a:ext>
                  </a:extLst>
                </p:cNvPr>
                <p:cNvSpPr/>
                <p:nvPr/>
              </p:nvSpPr>
              <p:spPr>
                <a:xfrm rot="16200000">
                  <a:off x="4931533" y="4743582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Up / Down sample</a:t>
                  </a:r>
                </a:p>
              </p:txBody>
            </p:sp>
            <p:sp>
              <p:nvSpPr>
                <p:cNvPr id="32" name="Arrow: Right 31">
                  <a:extLst>
                    <a:ext uri="{FF2B5EF4-FFF2-40B4-BE49-F238E27FC236}">
                      <a16:creationId xmlns:a16="http://schemas.microsoft.com/office/drawing/2014/main" id="{5B757E9D-75CF-4D85-890C-E0398F4EDEE5}"/>
                    </a:ext>
                  </a:extLst>
                </p:cNvPr>
                <p:cNvSpPr/>
                <p:nvPr/>
              </p:nvSpPr>
              <p:spPr>
                <a:xfrm>
                  <a:off x="4867413" y="4798955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5781A1C9-B0BD-4773-BDE6-0B490F3273A4}"/>
                    </a:ext>
                  </a:extLst>
                </p:cNvPr>
                <p:cNvCxnSpPr>
                  <a:cxnSpLocks/>
                  <a:endCxn id="23" idx="0"/>
                </p:cNvCxnSpPr>
                <p:nvPr/>
              </p:nvCxnSpPr>
              <p:spPr>
                <a:xfrm flipV="1">
                  <a:off x="2194640" y="4838202"/>
                  <a:ext cx="3821858" cy="362114"/>
                </a:xfrm>
                <a:prstGeom prst="bentConnector3">
                  <a:avLst>
                    <a:gd name="adj1" fmla="val 90319"/>
                  </a:avLst>
                </a:prstGeom>
                <a:ln w="15875" cmpd="sng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85AE5C3-E060-49D8-95D5-8A4F0D403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6816" y="4826108"/>
                  <a:ext cx="0" cy="378441"/>
                </a:xfrm>
                <a:prstGeom prst="line">
                  <a:avLst/>
                </a:prstGeom>
                <a:ln w="158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4DC17EC-9E87-40D8-8328-57897DC91A85}"/>
                    </a:ext>
                  </a:extLst>
                </p:cNvPr>
                <p:cNvSpPr/>
                <p:nvPr/>
              </p:nvSpPr>
              <p:spPr>
                <a:xfrm rot="16200000">
                  <a:off x="6299798" y="4736408"/>
                  <a:ext cx="587265" cy="203588"/>
                </a:xfrm>
                <a:prstGeom prst="rect">
                  <a:avLst/>
                </a:prstGeom>
                <a:solidFill>
                  <a:srgbClr val="BF95DF"/>
                </a:solidFill>
                <a:ln>
                  <a:solidFill>
                    <a:srgbClr val="BF95DF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i="1" dirty="0"/>
                    <a:t>Conv 1x1x1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C58B3C-4EED-4E55-9464-D92AC08CE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2312" y="4406066"/>
                  <a:ext cx="0" cy="138503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B07A6DB-F6C5-4185-82CB-9A83F67AD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2313" y="4407008"/>
                  <a:ext cx="1654851" cy="563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47125AF-6E02-4EBF-A5BB-D59E296B2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7164" y="4404124"/>
                  <a:ext cx="7853" cy="388360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8D04275F-0FA5-4613-A8C4-D574BF7BA1D0}"/>
                    </a:ext>
                  </a:extLst>
                </p:cNvPr>
                <p:cNvSpPr/>
                <p:nvPr/>
              </p:nvSpPr>
              <p:spPr>
                <a:xfrm>
                  <a:off x="6228993" y="4806533"/>
                  <a:ext cx="246222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2552BA1-7942-4429-93A4-465D68FF3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34" y="4818781"/>
                  <a:ext cx="181530" cy="2945"/>
                </a:xfrm>
                <a:prstGeom prst="line">
                  <a:avLst/>
                </a:prstGeom>
                <a:ln w="19050" cap="sq" cmpd="sng" algn="ctr">
                  <a:solidFill>
                    <a:schemeClr val="accent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1" name="Flowchart: Connector 40">
                  <a:extLst>
                    <a:ext uri="{FF2B5EF4-FFF2-40B4-BE49-F238E27FC236}">
                      <a16:creationId xmlns:a16="http://schemas.microsoft.com/office/drawing/2014/main" id="{75C6AE03-BDEF-47D1-809C-529BC139A358}"/>
                    </a:ext>
                  </a:extLst>
                </p:cNvPr>
                <p:cNvSpPr/>
                <p:nvPr/>
              </p:nvSpPr>
              <p:spPr>
                <a:xfrm>
                  <a:off x="6812475" y="4734287"/>
                  <a:ext cx="157764" cy="159102"/>
                </a:xfrm>
                <a:prstGeom prst="flowChartConnecto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849CAFC-4711-4948-B4AB-C07CE47CBF35}"/>
                    </a:ext>
                  </a:extLst>
                </p:cNvPr>
                <p:cNvCxnSpPr>
                  <a:cxnSpLocks/>
                  <a:stCxn id="41" idx="2"/>
                  <a:endCxn id="41" idx="6"/>
                </p:cNvCxnSpPr>
                <p:nvPr/>
              </p:nvCxnSpPr>
              <p:spPr>
                <a:xfrm>
                  <a:off x="6812475" y="4813838"/>
                  <a:ext cx="15776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4696FAB-8409-457B-9753-1F024939A20A}"/>
                    </a:ext>
                  </a:extLst>
                </p:cNvPr>
                <p:cNvCxnSpPr>
                  <a:cxnSpLocks/>
                  <a:stCxn id="41" idx="4"/>
                  <a:endCxn id="41" idx="0"/>
                </p:cNvCxnSpPr>
                <p:nvPr/>
              </p:nvCxnSpPr>
              <p:spPr>
                <a:xfrm flipV="1">
                  <a:off x="6891357" y="4734287"/>
                  <a:ext cx="0" cy="15910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40E5077F-7325-474B-9937-49D6B0D12654}"/>
                    </a:ext>
                  </a:extLst>
                </p:cNvPr>
                <p:cNvSpPr/>
                <p:nvPr/>
              </p:nvSpPr>
              <p:spPr>
                <a:xfrm>
                  <a:off x="7019760" y="4798955"/>
                  <a:ext cx="417436" cy="457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256671-B95A-4319-BEE1-AE7D1F6A5956}"/>
                  </a:ext>
                </a:extLst>
              </p:cNvPr>
              <p:cNvSpPr txBox="1"/>
              <p:nvPr/>
            </p:nvSpPr>
            <p:spPr>
              <a:xfrm rot="16200000">
                <a:off x="1489269" y="4541809"/>
                <a:ext cx="750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i="1" dirty="0"/>
                  <a:t>Up / Down</a:t>
                </a:r>
              </a:p>
              <a:p>
                <a:r>
                  <a:rPr lang="en-US" altLang="zh-CN" sz="1000" i="1" dirty="0"/>
                  <a:t>ResBlock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145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23225-F077-4282-A3F6-86238781B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" y="1100890"/>
            <a:ext cx="6714227" cy="3931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92AB0-967E-4963-9BD2-CBC14F0AF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212" y="1291506"/>
            <a:ext cx="4975545" cy="39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8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26C77-7BDF-4AED-AFD7-5C01A343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907" y="334114"/>
            <a:ext cx="6728328" cy="5355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E5F618-EB67-42C8-B0FD-59AFDBF5A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07" y="5831823"/>
            <a:ext cx="3610264" cy="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297029" y="6005710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C3BE3-E441-493D-8262-2CFFD6DA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25295"/>
            <a:ext cx="4102898" cy="2785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B14C0-D4FB-4D9A-AEC2-F9D703858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56" y="125295"/>
            <a:ext cx="3640910" cy="2785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014E2-6B9B-4257-92D5-D4E213AE0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95" y="3043179"/>
            <a:ext cx="3653659" cy="2908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C4DC2B-6A09-4AFF-A93D-BB77802D0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67" y="3043178"/>
            <a:ext cx="3653659" cy="29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T logo | Massachusetts institute of technology, Free online courses,  Learning math">
            <a:extLst>
              <a:ext uri="{FF2B5EF4-FFF2-40B4-BE49-F238E27FC236}">
                <a16:creationId xmlns:a16="http://schemas.microsoft.com/office/drawing/2014/main" id="{25D85331-AA9D-4AA2-93A1-A26D8EDD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3160" r="14587" b="41145"/>
          <a:stretch/>
        </p:blipFill>
        <p:spPr bwMode="auto">
          <a:xfrm>
            <a:off x="387859" y="5743102"/>
            <a:ext cx="2971996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0BCE45-CBF0-4374-8D3F-B4E59DD0B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09" y="981724"/>
            <a:ext cx="5644229" cy="24098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43BD0C-85A6-4247-9B82-664BC54A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56" y="69594"/>
            <a:ext cx="8256473" cy="113778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DeepCluster for unsupervised clustering</a:t>
            </a:r>
            <a:endParaRPr lang="en-US" sz="3200" b="1" i="1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F8821-7089-4920-B0D6-DA6CF907C6DF}"/>
              </a:ext>
            </a:extLst>
          </p:cNvPr>
          <p:cNvSpPr txBox="1"/>
          <p:nvPr/>
        </p:nvSpPr>
        <p:spPr>
          <a:xfrm>
            <a:off x="3279994" y="6544148"/>
            <a:ext cx="90627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+mj-lt"/>
              </a:rPr>
              <a:t>Caron, Mathilde, et al. "Deep clustering for unsupervised learning of visual features." Proceedings of the European conference on computer vision (ECCV). 2018.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3B4E9-8731-4754-B030-98ADF9B856B2}"/>
              </a:ext>
            </a:extLst>
          </p:cNvPr>
          <p:cNvGrpSpPr/>
          <p:nvPr/>
        </p:nvGrpSpPr>
        <p:grpSpPr>
          <a:xfrm>
            <a:off x="4637457" y="3113001"/>
            <a:ext cx="5811959" cy="3217443"/>
            <a:chOff x="4625955" y="3164759"/>
            <a:chExt cx="5811959" cy="3217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329097-0087-44D3-AD85-0FA38D4B785C}"/>
                </a:ext>
              </a:extLst>
            </p:cNvPr>
            <p:cNvSpPr/>
            <p:nvPr/>
          </p:nvSpPr>
          <p:spPr>
            <a:xfrm>
              <a:off x="7084324" y="4611888"/>
              <a:ext cx="216536" cy="41893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i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EE64A3-F6B0-45FD-A28B-1E33BD769117}"/>
                </a:ext>
              </a:extLst>
            </p:cNvPr>
            <p:cNvSpPr/>
            <p:nvPr/>
          </p:nvSpPr>
          <p:spPr>
            <a:xfrm>
              <a:off x="4879871" y="3800839"/>
              <a:ext cx="246008" cy="208955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i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988536-DFAD-4028-89C0-029670502EB3}"/>
                </a:ext>
              </a:extLst>
            </p:cNvPr>
            <p:cNvSpPr/>
            <p:nvPr/>
          </p:nvSpPr>
          <p:spPr>
            <a:xfrm>
              <a:off x="5613608" y="4154934"/>
              <a:ext cx="246008" cy="1305981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i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2EC4FD-B718-4D65-9A99-E560E33D5EF6}"/>
                </a:ext>
              </a:extLst>
            </p:cNvPr>
            <p:cNvSpPr/>
            <p:nvPr/>
          </p:nvSpPr>
          <p:spPr>
            <a:xfrm>
              <a:off x="6364581" y="4444844"/>
              <a:ext cx="246008" cy="72616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i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CEF05E-610D-4476-8898-9FB96B5E7AA3}"/>
                </a:ext>
              </a:extLst>
            </p:cNvPr>
            <p:cNvSpPr txBox="1"/>
            <p:nvPr/>
          </p:nvSpPr>
          <p:spPr>
            <a:xfrm>
              <a:off x="4785651" y="5874371"/>
              <a:ext cx="98073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i="1" dirty="0"/>
                <a:t>Down </a:t>
              </a:r>
            </a:p>
            <a:p>
              <a:r>
                <a:rPr lang="en-US" altLang="zh-CN" sz="900" b="1" i="1" dirty="0"/>
                <a:t>ResBlock1</a:t>
              </a:r>
            </a:p>
            <a:p>
              <a:r>
                <a:rPr lang="en-US" sz="900" b="1" i="1" dirty="0"/>
                <a:t>1 --&gt; 64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C10688-F08D-40F6-875C-AE7DB6DAA263}"/>
                </a:ext>
              </a:extLst>
            </p:cNvPr>
            <p:cNvSpPr txBox="1"/>
            <p:nvPr/>
          </p:nvSpPr>
          <p:spPr>
            <a:xfrm>
              <a:off x="5523863" y="5466289"/>
              <a:ext cx="98073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i="1" dirty="0"/>
                <a:t>Down </a:t>
              </a:r>
            </a:p>
            <a:p>
              <a:r>
                <a:rPr lang="en-US" altLang="zh-CN" sz="900" b="1" i="1" dirty="0"/>
                <a:t>ResBlock2</a:t>
              </a:r>
            </a:p>
            <a:p>
              <a:r>
                <a:rPr lang="en-US" sz="900" b="1" i="1" dirty="0"/>
                <a:t>64 --&gt; 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D4AA10-31F3-4744-A9CD-F8A49437DC43}"/>
                </a:ext>
              </a:extLst>
            </p:cNvPr>
            <p:cNvSpPr txBox="1"/>
            <p:nvPr/>
          </p:nvSpPr>
          <p:spPr>
            <a:xfrm>
              <a:off x="6286784" y="5183916"/>
              <a:ext cx="98073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i="1" dirty="0"/>
                <a:t>Down </a:t>
              </a:r>
            </a:p>
            <a:p>
              <a:r>
                <a:rPr lang="en-US" altLang="zh-CN" sz="900" b="1" i="1" dirty="0"/>
                <a:t>ResBlock3</a:t>
              </a:r>
            </a:p>
            <a:p>
              <a:r>
                <a:rPr lang="en-US" sz="900" b="1" i="1" dirty="0"/>
                <a:t>128 --&gt; 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9C5915-D193-4475-962F-28B68D8D2BAC}"/>
                </a:ext>
              </a:extLst>
            </p:cNvPr>
            <p:cNvSpPr txBox="1"/>
            <p:nvPr/>
          </p:nvSpPr>
          <p:spPr>
            <a:xfrm>
              <a:off x="7026893" y="5043739"/>
              <a:ext cx="98073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i="1" dirty="0"/>
                <a:t>Down </a:t>
              </a:r>
            </a:p>
            <a:p>
              <a:r>
                <a:rPr lang="en-US" altLang="zh-CN" sz="900" b="1" i="1" dirty="0"/>
                <a:t>ResBlock3</a:t>
              </a:r>
            </a:p>
            <a:p>
              <a:r>
                <a:rPr lang="en-US" sz="900" b="1" i="1" dirty="0"/>
                <a:t>256 --&gt; 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1868CE-7E9D-4866-9CBA-53AAE2290F14}"/>
                </a:ext>
              </a:extLst>
            </p:cNvPr>
            <p:cNvSpPr txBox="1"/>
            <p:nvPr/>
          </p:nvSpPr>
          <p:spPr>
            <a:xfrm rot="16200000">
              <a:off x="4209371" y="4676565"/>
              <a:ext cx="1087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128 x 128 x 9 x 1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94C303E-9E06-4D78-9239-124177F2EFC1}"/>
                </a:ext>
              </a:extLst>
            </p:cNvPr>
            <p:cNvSpPr/>
            <p:nvPr/>
          </p:nvSpPr>
          <p:spPr>
            <a:xfrm>
              <a:off x="5187928" y="4786468"/>
              <a:ext cx="271464" cy="87180"/>
            </a:xfrm>
            <a:prstGeom prst="rightArrow">
              <a:avLst/>
            </a:prstGeom>
            <a:solidFill>
              <a:srgbClr val="BF95DF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6D2A90-6791-4978-95CE-BB9C0F6C438D}"/>
                </a:ext>
              </a:extLst>
            </p:cNvPr>
            <p:cNvSpPr txBox="1"/>
            <p:nvPr/>
          </p:nvSpPr>
          <p:spPr>
            <a:xfrm rot="16200000">
              <a:off x="5010148" y="4677362"/>
              <a:ext cx="10255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32 x32 x 3 x  64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1D6D24-B527-453F-83BA-37D9D368E803}"/>
                </a:ext>
              </a:extLst>
            </p:cNvPr>
            <p:cNvSpPr txBox="1"/>
            <p:nvPr/>
          </p:nvSpPr>
          <p:spPr>
            <a:xfrm rot="16200000">
              <a:off x="5714694" y="4591942"/>
              <a:ext cx="11279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8 x 8 x 1 x 128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FAA89-A3CA-4A6C-8054-A4DFF5B20020}"/>
                </a:ext>
              </a:extLst>
            </p:cNvPr>
            <p:cNvSpPr txBox="1"/>
            <p:nvPr/>
          </p:nvSpPr>
          <p:spPr>
            <a:xfrm rot="16200000">
              <a:off x="6519364" y="4725692"/>
              <a:ext cx="967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4 x 4 x 1 x 256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23F275-F2DD-441C-BCDA-9196544332B9}"/>
                </a:ext>
              </a:extLst>
            </p:cNvPr>
            <p:cNvSpPr/>
            <p:nvPr/>
          </p:nvSpPr>
          <p:spPr>
            <a:xfrm>
              <a:off x="7566742" y="4786025"/>
              <a:ext cx="489224" cy="96777"/>
            </a:xfrm>
            <a:prstGeom prst="rightArrow">
              <a:avLst/>
            </a:prstGeom>
            <a:solidFill>
              <a:srgbClr val="BF95DF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C3AB22-0B25-41A2-B364-1998254018F1}"/>
                </a:ext>
              </a:extLst>
            </p:cNvPr>
            <p:cNvSpPr txBox="1"/>
            <p:nvPr/>
          </p:nvSpPr>
          <p:spPr>
            <a:xfrm>
              <a:off x="7442672" y="4611888"/>
              <a:ext cx="7683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 x 2 x 1 x 512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E41C0D-0FEE-4E76-85C0-7C405CEB2C39}"/>
                </a:ext>
              </a:extLst>
            </p:cNvPr>
            <p:cNvSpPr txBox="1"/>
            <p:nvPr/>
          </p:nvSpPr>
          <p:spPr>
            <a:xfrm>
              <a:off x="7504394" y="4857596"/>
              <a:ext cx="696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i="1" dirty="0"/>
                <a:t>Flatten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CFC246-7330-4CBD-92A4-FE265E91717C}"/>
                </a:ext>
              </a:extLst>
            </p:cNvPr>
            <p:cNvSpPr/>
            <p:nvPr/>
          </p:nvSpPr>
          <p:spPr>
            <a:xfrm>
              <a:off x="5925774" y="4786468"/>
              <a:ext cx="271464" cy="87180"/>
            </a:xfrm>
            <a:prstGeom prst="rightArrow">
              <a:avLst/>
            </a:prstGeom>
            <a:solidFill>
              <a:srgbClr val="BF95DF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097EC46-1C00-454E-90A8-C7AD27F368E7}"/>
                </a:ext>
              </a:extLst>
            </p:cNvPr>
            <p:cNvSpPr/>
            <p:nvPr/>
          </p:nvSpPr>
          <p:spPr>
            <a:xfrm>
              <a:off x="6656394" y="4786025"/>
              <a:ext cx="271464" cy="87180"/>
            </a:xfrm>
            <a:prstGeom prst="rightArrow">
              <a:avLst/>
            </a:prstGeom>
            <a:solidFill>
              <a:srgbClr val="BF95DF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E88D73-02D7-4E71-8948-41EE08F6E31A}"/>
                </a:ext>
              </a:extLst>
            </p:cNvPr>
            <p:cNvGrpSpPr/>
            <p:nvPr/>
          </p:nvGrpSpPr>
          <p:grpSpPr>
            <a:xfrm>
              <a:off x="8212611" y="3164759"/>
              <a:ext cx="2225303" cy="2486332"/>
              <a:chOff x="8413836" y="3132620"/>
              <a:chExt cx="2225303" cy="24863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DAFBBEC-5AED-4D47-BBC0-7EE3B24D5CF4}"/>
                  </a:ext>
                </a:extLst>
              </p:cNvPr>
              <p:cNvGrpSpPr/>
              <p:nvPr/>
            </p:nvGrpSpPr>
            <p:grpSpPr>
              <a:xfrm>
                <a:off x="8423170" y="3132620"/>
                <a:ext cx="2215969" cy="2486332"/>
                <a:chOff x="6672544" y="3060170"/>
                <a:chExt cx="2215969" cy="2486332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48E2715B-51E4-4A44-B8B1-7A5B9006FE6C}"/>
                    </a:ext>
                  </a:extLst>
                </p:cNvPr>
                <p:cNvGrpSpPr/>
                <p:nvPr/>
              </p:nvGrpSpPr>
              <p:grpSpPr>
                <a:xfrm>
                  <a:off x="6672544" y="4023145"/>
                  <a:ext cx="304000" cy="1523357"/>
                  <a:chOff x="6677800" y="4028608"/>
                  <a:chExt cx="304000" cy="1523357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B0015D3-E85D-444C-B2BB-6FFE2838A9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677800" y="4028608"/>
                    <a:ext cx="73237" cy="1523357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i="1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E81BE38-B34F-46B6-9E0A-25419466D20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539450" y="4651669"/>
                    <a:ext cx="630783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50" dirty="0"/>
                      <a:t>1x 2048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CAB74D-6692-49F9-88B4-5C9ADC08FB1B}"/>
                    </a:ext>
                  </a:extLst>
                </p:cNvPr>
                <p:cNvSpPr/>
                <p:nvPr/>
              </p:nvSpPr>
              <p:spPr>
                <a:xfrm rot="10800000">
                  <a:off x="7649200" y="4298507"/>
                  <a:ext cx="73239" cy="9363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/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B8FF4CE6-2503-4978-BFCD-8A3AE7BCC4C7}"/>
                    </a:ext>
                  </a:extLst>
                </p:cNvPr>
                <p:cNvSpPr/>
                <p:nvPr/>
              </p:nvSpPr>
              <p:spPr>
                <a:xfrm>
                  <a:off x="7085413" y="4704421"/>
                  <a:ext cx="489224" cy="96777"/>
                </a:xfrm>
                <a:prstGeom prst="rightArrow">
                  <a:avLst/>
                </a:prstGeom>
                <a:solidFill>
                  <a:srgbClr val="BF95DF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5746FD1-2539-4D1F-B876-BD47400B8623}"/>
                    </a:ext>
                  </a:extLst>
                </p:cNvPr>
                <p:cNvSpPr txBox="1"/>
                <p:nvPr/>
              </p:nvSpPr>
              <p:spPr>
                <a:xfrm>
                  <a:off x="7050676" y="4775619"/>
                  <a:ext cx="5585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i="1" dirty="0"/>
                    <a:t>Dense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142C216-DA54-4F42-8395-AE891C0E0F65}"/>
                    </a:ext>
                  </a:extLst>
                </p:cNvPr>
                <p:cNvSpPr txBox="1"/>
                <p:nvPr/>
              </p:nvSpPr>
              <p:spPr>
                <a:xfrm rot="16200000">
                  <a:off x="7516887" y="4529156"/>
                  <a:ext cx="63078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1x 10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DB89544-5D48-47D8-BB9C-21F7892814FD}"/>
                    </a:ext>
                  </a:extLst>
                </p:cNvPr>
                <p:cNvSpPr/>
                <p:nvPr/>
              </p:nvSpPr>
              <p:spPr>
                <a:xfrm rot="10800000">
                  <a:off x="8578559" y="4529673"/>
                  <a:ext cx="73241" cy="39263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/>
                </a:p>
              </p:txBody>
            </p:sp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66B2226A-54FB-4758-9121-18FCCD9AA9A4}"/>
                    </a:ext>
                  </a:extLst>
                </p:cNvPr>
                <p:cNvSpPr/>
                <p:nvPr/>
              </p:nvSpPr>
              <p:spPr>
                <a:xfrm>
                  <a:off x="7979583" y="4688047"/>
                  <a:ext cx="489224" cy="96777"/>
                </a:xfrm>
                <a:prstGeom prst="rightArrow">
                  <a:avLst/>
                </a:prstGeom>
                <a:solidFill>
                  <a:srgbClr val="BF95DF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9DE8A3E-484E-4FAC-8923-5320A143A987}"/>
                    </a:ext>
                  </a:extLst>
                </p:cNvPr>
                <p:cNvSpPr txBox="1"/>
                <p:nvPr/>
              </p:nvSpPr>
              <p:spPr>
                <a:xfrm>
                  <a:off x="7942384" y="4775619"/>
                  <a:ext cx="5585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i="1" dirty="0"/>
                    <a:t>Dense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8F641C7-F93A-4FA4-AF02-7378708A6F78}"/>
                    </a:ext>
                  </a:extLst>
                </p:cNvPr>
                <p:cNvSpPr txBox="1"/>
                <p:nvPr/>
              </p:nvSpPr>
              <p:spPr>
                <a:xfrm rot="16200000">
                  <a:off x="8273823" y="4609086"/>
                  <a:ext cx="97546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1x num class</a:t>
                  </a:r>
                </a:p>
              </p:txBody>
            </p:sp>
            <p:cxnSp>
              <p:nvCxnSpPr>
                <p:cNvPr id="42" name="Connector: Elbow 41">
                  <a:extLst>
                    <a:ext uri="{FF2B5EF4-FFF2-40B4-BE49-F238E27FC236}">
                      <a16:creationId xmlns:a16="http://schemas.microsoft.com/office/drawing/2014/main" id="{9D88C865-7EE5-4389-8C16-90D6883F54E2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rot="5400000" flipH="1" flipV="1">
                  <a:off x="7363286" y="2913761"/>
                  <a:ext cx="455260" cy="1763508"/>
                </a:xfrm>
                <a:prstGeom prst="bentConnector2">
                  <a:avLst/>
                </a:prstGeom>
                <a:ln w="15875" cmpd="sng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92907E3-C4BF-4E04-90B9-53D0051BFC03}"/>
                    </a:ext>
                  </a:extLst>
                </p:cNvPr>
                <p:cNvSpPr/>
                <p:nvPr/>
              </p:nvSpPr>
              <p:spPr>
                <a:xfrm>
                  <a:off x="7228385" y="3195212"/>
                  <a:ext cx="914867" cy="70808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i="1" dirty="0"/>
                    <a:t>k</a:t>
                  </a:r>
                  <a:r>
                    <a:rPr lang="en-US" sz="1200" b="1" dirty="0"/>
                    <a:t>-means clustering</a:t>
                  </a:r>
                  <a:endParaRPr lang="en-US" sz="1000" b="1" dirty="0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BEAED6-74C5-474E-BF51-63E4C449EADB}"/>
                    </a:ext>
                  </a:extLst>
                </p:cNvPr>
                <p:cNvSpPr/>
                <p:nvPr/>
              </p:nvSpPr>
              <p:spPr>
                <a:xfrm rot="10800000">
                  <a:off x="8578559" y="3371569"/>
                  <a:ext cx="73241" cy="39263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49C322A-4786-4A9A-8096-3F801F67058F}"/>
                    </a:ext>
                  </a:extLst>
                </p:cNvPr>
                <p:cNvSpPr txBox="1"/>
                <p:nvPr/>
              </p:nvSpPr>
              <p:spPr>
                <a:xfrm rot="16200000">
                  <a:off x="8273823" y="3420944"/>
                  <a:ext cx="97546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1x num class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3BCDA57-7794-4FC4-B424-E0E8612E7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5805" y="3904579"/>
                <a:ext cx="0" cy="644005"/>
              </a:xfrm>
              <a:prstGeom prst="straightConnector1">
                <a:avLst/>
              </a:prstGeom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038052-5354-46A7-B491-96F68A49753F}"/>
                  </a:ext>
                </a:extLst>
              </p:cNvPr>
              <p:cNvSpPr txBox="1"/>
              <p:nvPr/>
            </p:nvSpPr>
            <p:spPr>
              <a:xfrm rot="16200000">
                <a:off x="9781486" y="4046384"/>
                <a:ext cx="7958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i="1" dirty="0"/>
                  <a:t>Back-prop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12889A-1F35-4EED-995A-64675AB9C7D8}"/>
                  </a:ext>
                </a:extLst>
              </p:cNvPr>
              <p:cNvSpPr txBox="1"/>
              <p:nvPr/>
            </p:nvSpPr>
            <p:spPr>
              <a:xfrm>
                <a:off x="8413836" y="3372334"/>
                <a:ext cx="4482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PCA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267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12590</TotalTime>
  <Words>678</Words>
  <Application>Microsoft Office PowerPoint</Application>
  <PresentationFormat>Widescreen</PresentationFormat>
  <Paragraphs>105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Cambria Math</vt:lpstr>
      <vt:lpstr>Georgia</vt:lpstr>
      <vt:lpstr>Office Theme</vt:lpstr>
      <vt:lpstr>Physics-assisted Generative Adversarial Network for X-Ray Tomography</vt:lpstr>
      <vt:lpstr>Machine Learning for X-ray Tomography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DeepCluster for unsupervised clustering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 Guo</dc:creator>
  <cp:lastModifiedBy>Zhen Guo</cp:lastModifiedBy>
  <cp:revision>90</cp:revision>
  <dcterms:created xsi:type="dcterms:W3CDTF">2021-12-29T13:36:08Z</dcterms:created>
  <dcterms:modified xsi:type="dcterms:W3CDTF">2022-03-03T13:26:28Z</dcterms:modified>
</cp:coreProperties>
</file>